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8"/>
  </p:notesMasterIdLst>
  <p:sldIdLst>
    <p:sldId id="278" r:id="rId5"/>
    <p:sldId id="279" r:id="rId6"/>
    <p:sldId id="287" r:id="rId7"/>
    <p:sldId id="280" r:id="rId8"/>
    <p:sldId id="288" r:id="rId9"/>
    <p:sldId id="289" r:id="rId10"/>
    <p:sldId id="290" r:id="rId11"/>
    <p:sldId id="281" r:id="rId12"/>
    <p:sldId id="282" r:id="rId13"/>
    <p:sldId id="283" r:id="rId14"/>
    <p:sldId id="284" r:id="rId15"/>
    <p:sldId id="285" r:id="rId16"/>
    <p:sldId id="28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19" autoAdjust="0"/>
  </p:normalViewPr>
  <p:slideViewPr>
    <p:cSldViewPr snapToGrid="0">
      <p:cViewPr varScale="1">
        <p:scale>
          <a:sx n="122" d="100"/>
          <a:sy n="122" d="100"/>
        </p:scale>
        <p:origin x="240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5/11/23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5/11/23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5/11/23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5/11/23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5/11/23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5/11/23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5/11/23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5/11/23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5/11/23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5/11/23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5/11/23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5/11/23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5/11/23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5/11/23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verse.harvard.edu/dataset.xhtml?persistentId=doi:10.7910/DVN/HG7NV7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Flight Delay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By</a:t>
            </a:r>
            <a:br>
              <a:rPr lang="en-US" dirty="0"/>
            </a:br>
            <a:r>
              <a:rPr lang="en-US" dirty="0" err="1"/>
              <a:t>Sowjanya</a:t>
            </a:r>
            <a:r>
              <a:rPr lang="en-US" dirty="0"/>
              <a:t> Deva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C01E0-B3CD-64C2-8162-FF887724C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 there a better day to travel?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ED176C1-DBCC-15A2-9FD3-E07FEE6F7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1565" y="1407183"/>
            <a:ext cx="8738222" cy="44509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39FADA-8A8D-7AD3-5EB2-18A5839A5213}"/>
              </a:ext>
            </a:extLst>
          </p:cNvPr>
          <p:cNvSpPr txBox="1"/>
          <p:nvPr/>
        </p:nvSpPr>
        <p:spPr>
          <a:xfrm>
            <a:off x="1844496" y="5979651"/>
            <a:ext cx="8492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u="none" strike="noStrike" dirty="0">
                <a:effectLst/>
                <a:latin typeface="-apple-system"/>
              </a:rPr>
              <a:t>It </a:t>
            </a:r>
            <a:r>
              <a:rPr lang="en-US" b="0" i="0" u="none" strike="noStrike" dirty="0" err="1">
                <a:effectLst/>
                <a:latin typeface="-apple-system"/>
              </a:rPr>
              <a:t>seesms</a:t>
            </a:r>
            <a:r>
              <a:rPr lang="en-US" b="0" i="0" u="none" strike="noStrike" dirty="0">
                <a:effectLst/>
                <a:latin typeface="-apple-system"/>
              </a:rPr>
              <a:t> like Last day of the month and middle of the month are the best days to travel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  <a:endParaRPr lang="en-US" b="1" i="0" u="none" strike="noStrike" dirty="0">
              <a:solidFill>
                <a:srgbClr val="1F2328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195811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C01E0-B3CD-64C2-8162-FF887724C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Total Minutes Delayed by Airline?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A6911A-1711-E8FC-0886-FC16CF8FE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95" y="2034245"/>
            <a:ext cx="10578905" cy="455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58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C01E0-B3CD-64C2-8162-FF887724C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the predicting models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87DA797-1D7C-0441-BE7B-368127EC0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5297" y="2076450"/>
            <a:ext cx="9811881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29B12-7F1F-1724-3371-46B4A41D3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759656"/>
            <a:ext cx="10353762" cy="5031544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4800" dirty="0"/>
              <a:t>                   </a:t>
            </a:r>
          </a:p>
          <a:p>
            <a:pPr marL="36900" indent="0">
              <a:buNone/>
            </a:pPr>
            <a:endParaRPr lang="en-US" sz="4800" dirty="0"/>
          </a:p>
          <a:p>
            <a:pPr marL="36900" indent="0">
              <a:buNone/>
            </a:pPr>
            <a:r>
              <a:rPr lang="en-US" sz="4800" dirty="0"/>
              <a:t>                         Thank you </a:t>
            </a:r>
          </a:p>
        </p:txBody>
      </p:sp>
    </p:spTree>
    <p:extLst>
      <p:ext uri="{BB962C8B-B14F-4D97-AF65-F5344CB8AC3E}">
        <p14:creationId xmlns:p14="http://schemas.microsoft.com/office/powerpoint/2010/main" val="2504072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Work Flow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 lnSpcReduction="10000"/>
          </a:bodyPr>
          <a:lstStyle/>
          <a:p>
            <a:r>
              <a:rPr lang="en-US" sz="2400" dirty="0"/>
              <a:t>Collect data</a:t>
            </a:r>
          </a:p>
          <a:p>
            <a:r>
              <a:rPr lang="en-US" sz="2400" dirty="0"/>
              <a:t>Understand flight data</a:t>
            </a:r>
          </a:p>
          <a:p>
            <a:r>
              <a:rPr lang="en-US" sz="2400" dirty="0"/>
              <a:t>Prepare data for modeling</a:t>
            </a:r>
          </a:p>
          <a:p>
            <a:r>
              <a:rPr lang="en-US" sz="2400" dirty="0"/>
              <a:t>Create predictive models</a:t>
            </a:r>
          </a:p>
          <a:p>
            <a:r>
              <a:rPr lang="en-US" sz="2400" dirty="0"/>
              <a:t>Measure models ability to predict delays</a:t>
            </a:r>
          </a:p>
          <a:p>
            <a:r>
              <a:rPr lang="en-US" sz="2400" dirty="0"/>
              <a:t>Evaluate findings</a:t>
            </a:r>
          </a:p>
          <a:p>
            <a:r>
              <a:rPr lang="en-US" sz="2400" dirty="0"/>
              <a:t>Make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1B463-1390-A8E7-49E1-AC70C592B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534572"/>
            <a:ext cx="10353762" cy="5256627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en-US" b="1" dirty="0"/>
              <a:t>Problem statement :</a:t>
            </a:r>
          </a:p>
          <a:p>
            <a:pPr marL="36900" indent="0">
              <a:buNone/>
            </a:pPr>
            <a:r>
              <a:rPr lang="en-US" dirty="0"/>
              <a:t>The problem at hand is to develop a predictive model that accurately forecasts flight delays. Flight delays cause inconvenience to passengers, impact airline operations, and result in financial losses. </a:t>
            </a:r>
          </a:p>
          <a:p>
            <a:pPr marL="36900" indent="0">
              <a:buNone/>
            </a:pPr>
            <a:r>
              <a:rPr lang="en-US" b="1" dirty="0"/>
              <a:t>Solution:</a:t>
            </a:r>
          </a:p>
          <a:p>
            <a:pPr marL="36900" indent="0">
              <a:buNone/>
            </a:pPr>
            <a:r>
              <a:rPr lang="en-US" b="1" dirty="0"/>
              <a:t>By predicting delays in advance, airlines can proactively manage their resources, minimize disruptions, and improve customer satisfaction.</a:t>
            </a:r>
          </a:p>
          <a:p>
            <a:pPr marL="36900" indent="0">
              <a:buNone/>
            </a:pPr>
            <a:r>
              <a:rPr lang="en-US" b="1" dirty="0"/>
              <a:t>The objective is to build a machine learning model that can accurately predict the probability of flight delays based on various factors such as historical flight data, weather conditions, airport congestion, and airline-specific information. The model should consider both scheduled and actual departure and arrival times to account for real-time changes.</a:t>
            </a:r>
          </a:p>
          <a:p>
            <a:pPr marL="36900" indent="0">
              <a:buNone/>
            </a:pPr>
            <a:endParaRPr lang="en-US" b="1" dirty="0"/>
          </a:p>
          <a:p>
            <a:pPr marL="369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417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C4DDC-DC1A-B64E-868B-28CBEA50D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78153-79D5-DC04-B43D-D4BBC0161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Source: </a:t>
            </a:r>
            <a:r>
              <a:rPr lang="en-US" dirty="0">
                <a:hlinkClick r:id="rId2"/>
              </a:rPr>
              <a:t>https://dataverse.harvard.edu/dataset.xhtml?persistentId=doi:10.7910/DVN/HG7NV7</a:t>
            </a:r>
            <a:endParaRPr lang="en-US" dirty="0"/>
          </a:p>
          <a:p>
            <a:r>
              <a:rPr lang="en-US" dirty="0"/>
              <a:t>Data content :</a:t>
            </a:r>
          </a:p>
          <a:p>
            <a:pPr marL="36900" indent="0">
              <a:buNone/>
            </a:pPr>
            <a:r>
              <a:rPr lang="en-US" sz="1600" dirty="0"/>
              <a:t>             Size: 687.28MB</a:t>
            </a:r>
          </a:p>
          <a:p>
            <a:pPr marL="36900" indent="0">
              <a:buNone/>
            </a:pPr>
            <a:r>
              <a:rPr lang="en-US" sz="1600" dirty="0"/>
              <a:t>             Rows: 7.4M</a:t>
            </a:r>
          </a:p>
          <a:p>
            <a:pPr marL="36900" indent="0">
              <a:buNone/>
            </a:pPr>
            <a:r>
              <a:rPr lang="en-US" sz="1600" dirty="0"/>
              <a:t>             Columns: 36</a:t>
            </a:r>
          </a:p>
          <a:p>
            <a:pPr marL="36900" indent="0">
              <a:buNone/>
            </a:pPr>
            <a:r>
              <a:rPr lang="en-US" sz="1600" dirty="0"/>
              <a:t>             </a:t>
            </a:r>
          </a:p>
          <a:p>
            <a:pPr marL="3690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79444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28CDD186-03E3-4AED-BEB6-0B3BEC2080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21C8C0-65F6-98AD-FB79-CBBAADF9B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466" y="110726"/>
            <a:ext cx="5978072" cy="3722748"/>
          </a:xfrm>
        </p:spPr>
        <p:txBody>
          <a:bodyPr anchor="ctr">
            <a:normAutofit/>
          </a:bodyPr>
          <a:lstStyle/>
          <a:p>
            <a:pPr marL="36900" indent="0">
              <a:buClr>
                <a:srgbClr val="F09F89"/>
              </a:buClr>
              <a:buNone/>
            </a:pPr>
            <a:r>
              <a:rPr lang="en-US" b="1" dirty="0"/>
              <a:t>Data Preprocessing :</a:t>
            </a:r>
          </a:p>
          <a:p>
            <a:pPr marL="36900" indent="0">
              <a:buClr>
                <a:srgbClr val="F09F89"/>
              </a:buClr>
              <a:buNone/>
            </a:pPr>
            <a:r>
              <a:rPr lang="en-US" dirty="0"/>
              <a:t>Checking the NULL values </a:t>
            </a:r>
          </a:p>
          <a:p>
            <a:pPr marL="36900" indent="0">
              <a:buClr>
                <a:srgbClr val="F09F89"/>
              </a:buClr>
              <a:buNone/>
            </a:pPr>
            <a:r>
              <a:rPr lang="en-US" dirty="0"/>
              <a:t>Creating a </a:t>
            </a:r>
            <a:r>
              <a:rPr lang="en-US" dirty="0" err="1"/>
              <a:t>dataframe</a:t>
            </a:r>
            <a:r>
              <a:rPr lang="en-US" dirty="0"/>
              <a:t> by excluding the diverted and cancelled flights since we are dealing with flight delay </a:t>
            </a:r>
          </a:p>
          <a:p>
            <a:pPr marL="36900" indent="0">
              <a:buClr>
                <a:srgbClr val="F09F89"/>
              </a:buClr>
              <a:buNone/>
            </a:pPr>
            <a:endParaRPr lang="en-US" dirty="0"/>
          </a:p>
        </p:txBody>
      </p:sp>
      <p:pic>
        <p:nvPicPr>
          <p:cNvPr id="17" name="Picture 12">
            <a:extLst>
              <a:ext uri="{FF2B5EF4-FFF2-40B4-BE49-F238E27FC236}">
                <a16:creationId xmlns:a16="http://schemas.microsoft.com/office/drawing/2014/main" id="{1CF706DA-13E8-4A4F-9260-551FB8127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5787ABC-6B76-A349-9765-E1B1236ED2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9483"/>
          <a:stretch/>
        </p:blipFill>
        <p:spPr>
          <a:xfrm>
            <a:off x="7031954" y="394694"/>
            <a:ext cx="3995592" cy="31548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F0AA29-5475-03B8-E839-DD1BEF437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466" y="3674311"/>
            <a:ext cx="7537817" cy="305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2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2D6DE8E-9FC3-0BD8-D5F3-242FA08BA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47153"/>
            <a:ext cx="3358084" cy="3544046"/>
          </a:xfrm>
        </p:spPr>
        <p:txBody>
          <a:bodyPr>
            <a:normAutofit/>
          </a:bodyPr>
          <a:lstStyle/>
          <a:p>
            <a:r>
              <a:rPr lang="en-US" sz="4000" dirty="0"/>
              <a:t>Visualization</a:t>
            </a:r>
          </a:p>
          <a:p>
            <a:pPr marL="36900" indent="0">
              <a:buNone/>
            </a:pPr>
            <a:endParaRPr lang="en-US" sz="4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96A614-CD95-F307-508B-BC74F402B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348" y="1169337"/>
            <a:ext cx="6633184" cy="409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60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B1AACA-EB66-749A-930F-6FFEA1CE50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85016" y="643467"/>
            <a:ext cx="9021968" cy="55710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332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7BB2A79-6CDC-23B5-864E-63744E231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When is the best day of the week to fly to </a:t>
            </a:r>
            <a:r>
              <a:rPr lang="en-US" sz="2400" dirty="0" err="1"/>
              <a:t>minimise</a:t>
            </a:r>
            <a:r>
              <a:rPr lang="en-US" sz="2400" dirty="0"/>
              <a:t> delays?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CA3228-0F13-D294-B4FC-A68509B3D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638" y="1707517"/>
            <a:ext cx="7772400" cy="40761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3DA8E8-DD3F-34FD-361B-D447D10D1FED}"/>
              </a:ext>
            </a:extLst>
          </p:cNvPr>
          <p:cNvSpPr txBox="1"/>
          <p:nvPr/>
        </p:nvSpPr>
        <p:spPr>
          <a:xfrm>
            <a:off x="2706345" y="5938345"/>
            <a:ext cx="6768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the above analysis Saturday is the best day to fly.</a:t>
            </a:r>
          </a:p>
        </p:txBody>
      </p:sp>
    </p:spTree>
    <p:extLst>
      <p:ext uri="{BB962C8B-B14F-4D97-AF65-F5344CB8AC3E}">
        <p14:creationId xmlns:p14="http://schemas.microsoft.com/office/powerpoint/2010/main" val="3707358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C01E0-B3CD-64C2-8162-FF887724C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Most Popular Destination with Average Arrival Delays?¶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60451D-57E5-3AA8-890F-DEEE7C90E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2702" y="1866899"/>
            <a:ext cx="9073661" cy="475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782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{69CB468D-1D60-498F-B7AA-822E9FEE3C57}tf55705232_win32</Template>
  <TotalTime>4613</TotalTime>
  <Words>293</Words>
  <Application>Microsoft Macintosh PowerPoint</Application>
  <PresentationFormat>Widescreen</PresentationFormat>
  <Paragraphs>37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-apple-system</vt:lpstr>
      <vt:lpstr>Calibri</vt:lpstr>
      <vt:lpstr>Goudy Old Style</vt:lpstr>
      <vt:lpstr>Wingdings 2</vt:lpstr>
      <vt:lpstr>SlateVTI</vt:lpstr>
      <vt:lpstr>Flight Delay prediction</vt:lpstr>
      <vt:lpstr>Work Flow</vt:lpstr>
      <vt:lpstr>PowerPoint Presentation</vt:lpstr>
      <vt:lpstr>Data Source  </vt:lpstr>
      <vt:lpstr>PowerPoint Presentation</vt:lpstr>
      <vt:lpstr>PowerPoint Presentation</vt:lpstr>
      <vt:lpstr>PowerPoint Presentation</vt:lpstr>
      <vt:lpstr>When is the best day of the week to fly to minimise delays?</vt:lpstr>
      <vt:lpstr>Most Popular Destination with Average Arrival Delays?¶ </vt:lpstr>
      <vt:lpstr>Is there a better day to travel? </vt:lpstr>
      <vt:lpstr>Total Minutes Delayed by Airline? </vt:lpstr>
      <vt:lpstr>Comparing the predicting models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Flight Delay prediction</dc:title>
  <dc:creator>Raghavender Rao Gurrala</dc:creator>
  <cp:lastModifiedBy>Suryanarayana Chintacunta</cp:lastModifiedBy>
  <cp:revision>2</cp:revision>
  <dcterms:created xsi:type="dcterms:W3CDTF">2023-05-11T12:22:07Z</dcterms:created>
  <dcterms:modified xsi:type="dcterms:W3CDTF">2023-05-14T19:04:54Z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